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256" r:id="rId3"/>
    <p:sldId id="266" r:id="rId4"/>
    <p:sldId id="259" r:id="rId5"/>
    <p:sldId id="260"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9528" autoAdjust="0"/>
    <p:restoredTop sz="94624" autoAdjust="0"/>
  </p:normalViewPr>
  <p:slideViewPr>
    <p:cSldViewPr>
      <p:cViewPr>
        <p:scale>
          <a:sx n="75" d="100"/>
          <a:sy n="75" d="100"/>
        </p:scale>
        <p:origin x="-1482"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6146D5-8FCD-4CD2-A770-108B53495DAB}" type="datetimeFigureOut">
              <a:rPr lang="en-US" smtClean="0"/>
              <a:pPr/>
              <a:t>30/07/2020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E2B8C0-7BB7-46D1-93C1-6A9F88D1939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E2B8C0-7BB7-46D1-93C1-6A9F88D1939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E2B8C0-7BB7-46D1-93C1-6A9F88D1939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E2B8C0-7BB7-46D1-93C1-6A9F88D1939C}"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E2B8C0-7BB7-46D1-93C1-6A9F88D1939C}"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E2B8C0-7BB7-46D1-93C1-6A9F88D1939C}"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E2B8C0-7BB7-46D1-93C1-6A9F88D1939C}"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E2B8C0-7BB7-46D1-93C1-6A9F88D1939C}"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E2B8C0-7BB7-46D1-93C1-6A9F88D1939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30/07/2020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heel spokes="8"/>
    <p:sndAc>
      <p:stSnd>
        <p:snd r:embed="rId1" name="coin.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30/07/2020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heel spokes="8"/>
    <p:sndAc>
      <p:stSnd>
        <p:snd r:embed="rId1" name="coin.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30/07/2020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heel spokes="8"/>
    <p:sndAc>
      <p:stSnd>
        <p:snd r:embed="rId1" name="coin.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30/07/2020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heel spokes="8"/>
    <p:sndAc>
      <p:stSnd>
        <p:snd r:embed="rId1" name="coin.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30/07/2020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heel spokes="8"/>
    <p:sndAc>
      <p:stSnd>
        <p:snd r:embed="rId1" name="coin.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30/07/2020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heel spokes="8"/>
    <p:sndAc>
      <p:stSnd>
        <p:snd r:embed="rId1" name="coin.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30/07/2020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heel spokes="8"/>
    <p:sndAc>
      <p:stSnd>
        <p:snd r:embed="rId1" name="coin.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30/07/2020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heel spokes="8"/>
    <p:sndAc>
      <p:stSnd>
        <p:snd r:embed="rId1" name="coin.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30/07/2020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heel spokes="8"/>
    <p:sndAc>
      <p:stSnd>
        <p:snd r:embed="rId1" name="coin.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30/07/2020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heel spokes="8"/>
    <p:sndAc>
      <p:stSnd>
        <p:snd r:embed="rId1" name="coin.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30/07/2020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heel spokes="8"/>
    <p:sndAc>
      <p:stSnd>
        <p:snd r:embed="rId1" name="coin.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30/07/2020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heel spokes="8"/>
    <p:sndAc>
      <p:stSnd>
        <p:snd r:embed="rId13" name="coin.wav" builtIn="1"/>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2484120"/>
          <a:ext cx="9144000" cy="1127760"/>
        </p:xfrm>
        <a:graphic>
          <a:graphicData uri="http://schemas.openxmlformats.org/drawingml/2006/table">
            <a:tbl>
              <a:tblPr firstRow="1" bandRow="1">
                <a:tableStyleId>{5C22544A-7EE6-4342-B048-85BDC9FD1C3A}</a:tableStyleId>
              </a:tblPr>
              <a:tblGrid>
                <a:gridCol w="9144000"/>
              </a:tblGrid>
              <a:tr h="370840">
                <a:tc>
                  <a:txBody>
                    <a:bodyPr/>
                    <a:lstStyle/>
                    <a:p>
                      <a:pPr algn="ctr"/>
                      <a:r>
                        <a:rPr lang="en-US" sz="2800" dirty="0" smtClean="0">
                          <a:solidFill>
                            <a:srgbClr val="FFFF00"/>
                          </a:solidFill>
                          <a:latin typeface="Arial Black" pitchFamily="34" charset="0"/>
                        </a:rPr>
                        <a:t>Unit - II</a:t>
                      </a:r>
                      <a:r>
                        <a:rPr lang="en-US" sz="2800" dirty="0" smtClean="0">
                          <a:latin typeface="Arial Black" pitchFamily="34" charset="0"/>
                        </a:rPr>
                        <a:t/>
                      </a:r>
                      <a:br>
                        <a:rPr lang="en-US" sz="2800" dirty="0" smtClean="0">
                          <a:latin typeface="Arial Black" pitchFamily="34" charset="0"/>
                        </a:rPr>
                      </a:br>
                      <a:r>
                        <a:rPr lang="en-US" sz="4000" dirty="0" smtClean="0">
                          <a:solidFill>
                            <a:srgbClr val="FFC000"/>
                          </a:solidFill>
                          <a:latin typeface="Arial Black" pitchFamily="34" charset="0"/>
                        </a:rPr>
                        <a:t>Class Amphibia</a:t>
                      </a:r>
                      <a:endParaRPr lang="en-US" sz="4000" dirty="0">
                        <a:solidFill>
                          <a:srgbClr val="FFC000"/>
                        </a:solidFill>
                        <a:latin typeface="Arial Black"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bl>
          </a:graphicData>
        </a:graphic>
      </p:graphicFrame>
    </p:spTree>
  </p:cSld>
  <p:clrMapOvr>
    <a:masterClrMapping/>
  </p:clrMapOvr>
  <p:transition>
    <p:wheel spokes="8"/>
    <p:sndAc>
      <p:stSnd>
        <p:snd r:embed="rId3" name="coin.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371600" y="828040"/>
          <a:ext cx="5867400" cy="619760"/>
        </p:xfrm>
        <a:graphic>
          <a:graphicData uri="http://schemas.openxmlformats.org/drawingml/2006/table">
            <a:tbl>
              <a:tblPr firstRow="1" bandRow="1">
                <a:tableStyleId>{00A15C55-8517-42AA-B614-E9B94910E393}</a:tableStyleId>
              </a:tblPr>
              <a:tblGrid>
                <a:gridCol w="5867400"/>
              </a:tblGrid>
              <a:tr h="619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smtClean="0">
                          <a:solidFill>
                            <a:srgbClr val="00B0F0"/>
                          </a:solidFill>
                          <a:latin typeface="Arial Black" pitchFamily="34" charset="0"/>
                        </a:rPr>
                        <a:t>External Feature of Frog</a:t>
                      </a:r>
                      <a:endParaRPr lang="en-US" sz="3200" dirty="0">
                        <a:solidFill>
                          <a:srgbClr val="00B0F0"/>
                        </a:solidFill>
                        <a:latin typeface="Arial Black" pitchFamily="34" charset="0"/>
                      </a:endParaRPr>
                    </a:p>
                  </a:txBody>
                  <a:tcPr/>
                </a:tc>
              </a:tr>
            </a:tbl>
          </a:graphicData>
        </a:graphic>
      </p:graphicFrame>
      <p:graphicFrame>
        <p:nvGraphicFramePr>
          <p:cNvPr id="6" name="Table 5"/>
          <p:cNvGraphicFramePr>
            <a:graphicFrameLocks noGrp="1"/>
          </p:cNvGraphicFramePr>
          <p:nvPr/>
        </p:nvGraphicFramePr>
        <p:xfrm>
          <a:off x="0" y="1524000"/>
          <a:ext cx="2667000" cy="457200"/>
        </p:xfrm>
        <a:graphic>
          <a:graphicData uri="http://schemas.openxmlformats.org/drawingml/2006/table">
            <a:tbl>
              <a:tblPr firstRow="1" bandRow="1">
                <a:tableStyleId>{5C22544A-7EE6-4342-B048-85BDC9FD1C3A}</a:tableStyleId>
              </a:tblPr>
              <a:tblGrid>
                <a:gridCol w="2667000"/>
              </a:tblGrid>
              <a:tr h="370840">
                <a:tc>
                  <a:txBody>
                    <a:bodyPr/>
                    <a:lstStyle/>
                    <a:p>
                      <a:pPr algn="just"/>
                      <a:r>
                        <a:rPr lang="en-US" sz="2400" b="1" i="0" kern="1200" dirty="0" smtClean="0">
                          <a:solidFill>
                            <a:schemeClr val="lt1"/>
                          </a:solidFill>
                          <a:latin typeface="+mn-lt"/>
                          <a:ea typeface="+mn-ea"/>
                          <a:cs typeface="+mn-cs"/>
                        </a:rPr>
                        <a:t>Shape and Size</a:t>
                      </a:r>
                      <a:endParaRPr lang="en-US" sz="2400" i="0" dirty="0">
                        <a:solidFill>
                          <a:srgbClr val="FFFF00"/>
                        </a:solidFill>
                        <a:latin typeface="Arial Black" pitchFamily="34" charset="0"/>
                      </a:endParaRPr>
                    </a:p>
                  </a:txBody>
                  <a:tcPr/>
                </a:tc>
              </a:tr>
            </a:tbl>
          </a:graphicData>
        </a:graphic>
      </p:graphicFrame>
      <p:graphicFrame>
        <p:nvGraphicFramePr>
          <p:cNvPr id="8" name="Table 7"/>
          <p:cNvGraphicFramePr>
            <a:graphicFrameLocks noGrp="1"/>
          </p:cNvGraphicFramePr>
          <p:nvPr/>
        </p:nvGraphicFramePr>
        <p:xfrm>
          <a:off x="152400" y="2057400"/>
          <a:ext cx="8763000" cy="4663440"/>
        </p:xfrm>
        <a:graphic>
          <a:graphicData uri="http://schemas.openxmlformats.org/drawingml/2006/table">
            <a:tbl>
              <a:tblPr firstRow="1" bandRow="1">
                <a:tableStyleId>{93296810-A885-4BE3-A3E7-6D5BEEA58F35}</a:tableStyleId>
              </a:tblPr>
              <a:tblGrid>
                <a:gridCol w="8763000"/>
              </a:tblGrid>
              <a:tr h="4529455">
                <a:tc>
                  <a:txBody>
                    <a:bodyPr/>
                    <a:lstStyle/>
                    <a:p>
                      <a:pPr algn="just">
                        <a:lnSpc>
                          <a:spcPct val="150000"/>
                        </a:lnSpc>
                        <a:buFont typeface="Wingdings" pitchFamily="2" charset="2"/>
                        <a:buChar char="Ø"/>
                      </a:pPr>
                      <a:r>
                        <a:rPr lang="en-US" sz="2000" b="0" i="0" kern="1200" dirty="0" smtClean="0">
                          <a:solidFill>
                            <a:srgbClr val="002060"/>
                          </a:solidFill>
                          <a:latin typeface="+mn-lt"/>
                          <a:ea typeface="+mn-ea"/>
                          <a:cs typeface="+mn-cs"/>
                        </a:rPr>
                        <a:t>Besides aerial mode of life, frog also leads aquatic mode of life. Therefore, it has streamlined body which is the characteristic of the aquatic animals and assist in swimming in water.</a:t>
                      </a:r>
                    </a:p>
                    <a:p>
                      <a:pPr algn="just">
                        <a:lnSpc>
                          <a:spcPct val="150000"/>
                        </a:lnSpc>
                        <a:buFont typeface="Wingdings" pitchFamily="2" charset="2"/>
                        <a:buChar char="Ø"/>
                      </a:pPr>
                      <a:r>
                        <a:rPr lang="en-US" sz="2000" b="0" i="0" kern="1200" dirty="0" smtClean="0">
                          <a:solidFill>
                            <a:srgbClr val="002060"/>
                          </a:solidFill>
                          <a:latin typeface="+mn-lt"/>
                          <a:ea typeface="+mn-ea"/>
                          <a:cs typeface="+mn-cs"/>
                        </a:rPr>
                        <a:t>The two ends, the anterior and the posterior, of the body are pointed and the triangular flattened head, with its blunt apex directed forward, is broadly united to the trunk. </a:t>
                      </a:r>
                    </a:p>
                    <a:p>
                      <a:pPr algn="just">
                        <a:lnSpc>
                          <a:spcPct val="150000"/>
                        </a:lnSpc>
                        <a:buFont typeface="Wingdings" pitchFamily="2" charset="2"/>
                        <a:buChar char="Ø"/>
                      </a:pPr>
                      <a:r>
                        <a:rPr lang="en-US" sz="2000" b="0" i="0" kern="1200" dirty="0" smtClean="0">
                          <a:solidFill>
                            <a:srgbClr val="002060"/>
                          </a:solidFill>
                          <a:latin typeface="+mn-lt"/>
                          <a:ea typeface="+mn-ea"/>
                          <a:cs typeface="+mn-cs"/>
                        </a:rPr>
                        <a:t>Thus, there is no neck to connect the head and trunk together and no tail.</a:t>
                      </a:r>
                    </a:p>
                    <a:p>
                      <a:pPr algn="just">
                        <a:lnSpc>
                          <a:spcPct val="150000"/>
                        </a:lnSpc>
                        <a:buFont typeface="Wingdings" pitchFamily="2" charset="2"/>
                        <a:buChar char="Ø"/>
                      </a:pPr>
                      <a:r>
                        <a:rPr lang="en-US" sz="2000" b="0" i="0" kern="1200" dirty="0" smtClean="0">
                          <a:solidFill>
                            <a:srgbClr val="002060"/>
                          </a:solidFill>
                          <a:latin typeface="+mn-lt"/>
                          <a:ea typeface="+mn-ea"/>
                          <a:cs typeface="+mn-cs"/>
                        </a:rPr>
                        <a:t>The size of the frog varies from species to species or even in the same species depending upon the age of the individual.</a:t>
                      </a:r>
                    </a:p>
                    <a:p>
                      <a:pPr algn="just">
                        <a:lnSpc>
                          <a:spcPct val="150000"/>
                        </a:lnSpc>
                        <a:buFont typeface="Wingdings" pitchFamily="2" charset="2"/>
                        <a:buChar char="Ø"/>
                      </a:pPr>
                      <a:r>
                        <a:rPr lang="en-US" sz="2000" b="0" i="0" kern="1200" dirty="0" smtClean="0">
                          <a:solidFill>
                            <a:srgbClr val="002060"/>
                          </a:solidFill>
                          <a:latin typeface="+mn-lt"/>
                          <a:ea typeface="+mn-ea"/>
                          <a:cs typeface="+mn-cs"/>
                        </a:rPr>
                        <a:t>The size may range from few Centimeters to many Centimeters.</a:t>
                      </a:r>
                      <a:endParaRPr lang="en-US" sz="2000" dirty="0">
                        <a:solidFill>
                          <a:srgbClr val="002060"/>
                        </a:solidFill>
                        <a:latin typeface="+mn-lt"/>
                      </a:endParaRPr>
                    </a:p>
                  </a:txBody>
                  <a:tcPr/>
                </a:tc>
              </a:tr>
            </a:tbl>
          </a:graphicData>
        </a:graphic>
      </p:graphicFrame>
    </p:spTree>
  </p:cSld>
  <p:clrMapOvr>
    <a:masterClrMapping/>
  </p:clrMapOvr>
  <p:transition>
    <p:wheel spokes="8"/>
    <p:sndAc>
      <p:stSnd>
        <p:snd r:embed="rId3" name="coin.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notesonzoology.com/wp-content/uploads/2017/07/clip_image002-90.jpg"/>
          <p:cNvPicPr>
            <a:picLocks noGrp="1" noChangeAspect="1" noChangeArrowheads="1"/>
          </p:cNvPicPr>
          <p:nvPr>
            <p:ph idx="1"/>
          </p:nvPr>
        </p:nvPicPr>
        <p:blipFill>
          <a:blip r:embed="rId3"/>
          <a:srcRect/>
          <a:stretch>
            <a:fillRect/>
          </a:stretch>
        </p:blipFill>
        <p:spPr bwMode="auto">
          <a:xfrm>
            <a:off x="-1" y="0"/>
            <a:ext cx="9144001" cy="6858000"/>
          </a:xfrm>
          <a:prstGeom prst="rect">
            <a:avLst/>
          </a:prstGeom>
          <a:noFill/>
        </p:spPr>
      </p:pic>
    </p:spTree>
  </p:cSld>
  <p:clrMapOvr>
    <a:masterClrMapping/>
  </p:clrMapOvr>
  <p:transition>
    <p:wheel spokes="8"/>
    <p:sndAc>
      <p:stSnd>
        <p:snd r:embed="rId2" name="coin.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76200" y="609600"/>
          <a:ext cx="838200" cy="457200"/>
        </p:xfrm>
        <a:graphic>
          <a:graphicData uri="http://schemas.openxmlformats.org/drawingml/2006/table">
            <a:tbl>
              <a:tblPr firstRow="1" bandRow="1">
                <a:tableStyleId>{00A15C55-8517-42AA-B614-E9B94910E393}</a:tableStyleId>
              </a:tblPr>
              <a:tblGrid>
                <a:gridCol w="838200"/>
              </a:tblGrid>
              <a:tr h="3149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i="0" kern="1200" dirty="0" smtClean="0">
                          <a:solidFill>
                            <a:schemeClr val="lt1"/>
                          </a:solidFill>
                          <a:latin typeface="+mn-lt"/>
                          <a:ea typeface="+mn-ea"/>
                          <a:cs typeface="+mn-cs"/>
                        </a:rPr>
                        <a:t>Skin</a:t>
                      </a:r>
                      <a:endParaRPr lang="en-US" sz="2400" dirty="0">
                        <a:solidFill>
                          <a:srgbClr val="00B0F0"/>
                        </a:solidFill>
                        <a:latin typeface="Arial Black" pitchFamily="34" charset="0"/>
                      </a:endParaRPr>
                    </a:p>
                  </a:txBody>
                  <a:tcPr/>
                </a:tc>
              </a:tr>
            </a:tbl>
          </a:graphicData>
        </a:graphic>
      </p:graphicFrame>
      <p:graphicFrame>
        <p:nvGraphicFramePr>
          <p:cNvPr id="8" name="Table 7"/>
          <p:cNvGraphicFramePr>
            <a:graphicFrameLocks noGrp="1"/>
          </p:cNvGraphicFramePr>
          <p:nvPr/>
        </p:nvGraphicFramePr>
        <p:xfrm>
          <a:off x="76200" y="1295400"/>
          <a:ext cx="8839200" cy="4206240"/>
        </p:xfrm>
        <a:graphic>
          <a:graphicData uri="http://schemas.openxmlformats.org/drawingml/2006/table">
            <a:tbl>
              <a:tblPr firstRow="1" bandRow="1">
                <a:tableStyleId>{93296810-A885-4BE3-A3E7-6D5BEEA58F35}</a:tableStyleId>
              </a:tblPr>
              <a:tblGrid>
                <a:gridCol w="8839200"/>
              </a:tblGrid>
              <a:tr h="2575560">
                <a:tc>
                  <a:txBody>
                    <a:bodyPr/>
                    <a:lstStyle/>
                    <a:p>
                      <a:pPr algn="just">
                        <a:lnSpc>
                          <a:spcPct val="150000"/>
                        </a:lnSpc>
                        <a:buFont typeface="Wingdings" pitchFamily="2" charset="2"/>
                        <a:buChar char="Ø"/>
                      </a:pPr>
                      <a:r>
                        <a:rPr lang="en-US" sz="2000" b="0" i="0" kern="1200" dirty="0" smtClean="0">
                          <a:solidFill>
                            <a:srgbClr val="002060"/>
                          </a:solidFill>
                          <a:latin typeface="+mn-lt"/>
                          <a:ea typeface="+mn-ea"/>
                          <a:cs typeface="+mn-cs"/>
                        </a:rPr>
                        <a:t>The skin is smooth, moist, slippery and lacking in the external protective scales or hairs.</a:t>
                      </a:r>
                    </a:p>
                    <a:p>
                      <a:pPr algn="just">
                        <a:lnSpc>
                          <a:spcPct val="150000"/>
                        </a:lnSpc>
                        <a:buFont typeface="Wingdings" pitchFamily="2" charset="2"/>
                        <a:buChar char="Ø"/>
                      </a:pPr>
                      <a:r>
                        <a:rPr lang="en-US" sz="2000" b="0" i="0" kern="1200" dirty="0" smtClean="0">
                          <a:solidFill>
                            <a:srgbClr val="002060"/>
                          </a:solidFill>
                          <a:latin typeface="+mn-lt"/>
                          <a:ea typeface="+mn-ea"/>
                          <a:cs typeface="+mn-cs"/>
                        </a:rPr>
                        <a:t>It is considerably thicker on the dorsal side of the body than it is below.</a:t>
                      </a:r>
                    </a:p>
                    <a:p>
                      <a:pPr algn="just">
                        <a:lnSpc>
                          <a:spcPct val="150000"/>
                        </a:lnSpc>
                        <a:buFont typeface="Wingdings" pitchFamily="2" charset="2"/>
                        <a:buChar char="Ø"/>
                      </a:pPr>
                      <a:r>
                        <a:rPr lang="en-US" sz="2000" b="0" i="0" kern="1200" dirty="0" smtClean="0">
                          <a:solidFill>
                            <a:srgbClr val="002060"/>
                          </a:solidFill>
                          <a:latin typeface="+mn-lt"/>
                          <a:ea typeface="+mn-ea"/>
                          <a:cs typeface="+mn-cs"/>
                        </a:rPr>
                        <a:t>At the dorsal side of the body it is thrown into a number of folds which extend from behind the eyes.</a:t>
                      </a:r>
                    </a:p>
                    <a:p>
                      <a:pPr algn="just">
                        <a:lnSpc>
                          <a:spcPct val="150000"/>
                        </a:lnSpc>
                        <a:buFont typeface="Wingdings" pitchFamily="2" charset="2"/>
                        <a:buChar char="Ø"/>
                      </a:pPr>
                      <a:r>
                        <a:rPr lang="en-US" sz="2000" b="0" i="0" kern="1200" dirty="0" smtClean="0">
                          <a:solidFill>
                            <a:srgbClr val="002060"/>
                          </a:solidFill>
                          <a:latin typeface="+mn-lt"/>
                          <a:ea typeface="+mn-ea"/>
                          <a:cs typeface="+mn-cs"/>
                        </a:rPr>
                        <a:t>The ridges, thus, formed by the thickening of the skin are known as dorsolateral dermal plicae.</a:t>
                      </a:r>
                    </a:p>
                    <a:p>
                      <a:pPr algn="just">
                        <a:lnSpc>
                          <a:spcPct val="150000"/>
                        </a:lnSpc>
                        <a:buFont typeface="Wingdings" pitchFamily="2" charset="2"/>
                        <a:buChar char="Ø"/>
                      </a:pPr>
                      <a:r>
                        <a:rPr lang="en-US" sz="2000" b="0" i="0" kern="1200" dirty="0" smtClean="0">
                          <a:solidFill>
                            <a:srgbClr val="002060"/>
                          </a:solidFill>
                          <a:latin typeface="+mn-lt"/>
                          <a:ea typeface="+mn-ea"/>
                          <a:cs typeface="+mn-cs"/>
                        </a:rPr>
                        <a:t>Its colour on the back and the limbs is dark green with dark coloured streaks and patches, while on the ventral side it is pale yellow.</a:t>
                      </a:r>
                    </a:p>
                  </a:txBody>
                  <a:tcPr/>
                </a:tc>
              </a:tr>
            </a:tbl>
          </a:graphicData>
        </a:graphic>
      </p:graphicFrame>
    </p:spTree>
  </p:cSld>
  <p:clrMapOvr>
    <a:masterClrMapping/>
  </p:clrMapOvr>
  <p:transition>
    <p:wheel spokes="8"/>
    <p:sndAc>
      <p:stSnd>
        <p:snd r:embed="rId3" name="coin.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76200" y="685800"/>
          <a:ext cx="1447800" cy="457200"/>
        </p:xfrm>
        <a:graphic>
          <a:graphicData uri="http://schemas.openxmlformats.org/drawingml/2006/table">
            <a:tbl>
              <a:tblPr firstRow="1" bandRow="1">
                <a:tableStyleId>{00A15C55-8517-42AA-B614-E9B94910E393}</a:tableStyleId>
              </a:tblPr>
              <a:tblGrid>
                <a:gridCol w="1447800"/>
              </a:tblGrid>
              <a:tr h="228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i="0" kern="1200" dirty="0" smtClean="0">
                          <a:solidFill>
                            <a:schemeClr val="lt1"/>
                          </a:solidFill>
                          <a:latin typeface="+mn-lt"/>
                          <a:ea typeface="+mn-ea"/>
                          <a:cs typeface="+mn-cs"/>
                        </a:rPr>
                        <a:t>Colour</a:t>
                      </a:r>
                      <a:endParaRPr lang="en-US" sz="2400" dirty="0">
                        <a:solidFill>
                          <a:srgbClr val="00B0F0"/>
                        </a:solidFill>
                        <a:latin typeface="Arial Black" pitchFamily="34" charset="0"/>
                      </a:endParaRPr>
                    </a:p>
                  </a:txBody>
                  <a:tcPr anchor="ctr"/>
                </a:tc>
              </a:tr>
            </a:tbl>
          </a:graphicData>
        </a:graphic>
      </p:graphicFrame>
      <p:graphicFrame>
        <p:nvGraphicFramePr>
          <p:cNvPr id="8" name="Table 7"/>
          <p:cNvGraphicFramePr>
            <a:graphicFrameLocks noGrp="1"/>
          </p:cNvGraphicFramePr>
          <p:nvPr/>
        </p:nvGraphicFramePr>
        <p:xfrm>
          <a:off x="76200" y="1447800"/>
          <a:ext cx="8839200" cy="2575560"/>
        </p:xfrm>
        <a:graphic>
          <a:graphicData uri="http://schemas.openxmlformats.org/drawingml/2006/table">
            <a:tbl>
              <a:tblPr firstRow="1" bandRow="1">
                <a:tableStyleId>{93296810-A885-4BE3-A3E7-6D5BEEA58F35}</a:tableStyleId>
              </a:tblPr>
              <a:tblGrid>
                <a:gridCol w="8839200"/>
              </a:tblGrid>
              <a:tr h="2575560">
                <a:tc>
                  <a:txBody>
                    <a:bodyPr/>
                    <a:lstStyle/>
                    <a:p>
                      <a:pPr fontAlgn="base">
                        <a:lnSpc>
                          <a:spcPct val="150000"/>
                        </a:lnSpc>
                        <a:buFont typeface="Wingdings" pitchFamily="2" charset="2"/>
                        <a:buChar char="Ø"/>
                      </a:pPr>
                      <a:r>
                        <a:rPr lang="en-US" sz="2000" b="0" kern="1200" dirty="0" smtClean="0">
                          <a:solidFill>
                            <a:srgbClr val="002060"/>
                          </a:solidFill>
                          <a:latin typeface="+mn-lt"/>
                          <a:ea typeface="+mn-ea"/>
                          <a:cs typeface="+mn-cs"/>
                        </a:rPr>
                        <a:t>The colour of the body at the dorsal side is green with black spots and streaks but ventrally it is paler.</a:t>
                      </a:r>
                    </a:p>
                    <a:p>
                      <a:pPr fontAlgn="base">
                        <a:lnSpc>
                          <a:spcPct val="150000"/>
                        </a:lnSpc>
                        <a:buFont typeface="Wingdings" pitchFamily="2" charset="2"/>
                        <a:buChar char="Ø"/>
                      </a:pPr>
                      <a:r>
                        <a:rPr lang="en-US" sz="2000" b="0" kern="1200" dirty="0" smtClean="0">
                          <a:solidFill>
                            <a:srgbClr val="002060"/>
                          </a:solidFill>
                          <a:latin typeface="+mn-lt"/>
                          <a:ea typeface="+mn-ea"/>
                          <a:cs typeface="+mn-cs"/>
                        </a:rPr>
                        <a:t>This type of coloration harmonises with that of surrounding environment.</a:t>
                      </a:r>
                    </a:p>
                    <a:p>
                      <a:pPr fontAlgn="base">
                        <a:lnSpc>
                          <a:spcPct val="150000"/>
                        </a:lnSpc>
                        <a:buFont typeface="Wingdings" pitchFamily="2" charset="2"/>
                        <a:buChar char="Ø"/>
                      </a:pPr>
                      <a:r>
                        <a:rPr lang="en-US" sz="2000" b="0" kern="1200" dirty="0" smtClean="0">
                          <a:solidFill>
                            <a:srgbClr val="002060"/>
                          </a:solidFill>
                          <a:latin typeface="+mn-lt"/>
                          <a:ea typeface="+mn-ea"/>
                          <a:cs typeface="+mn-cs"/>
                        </a:rPr>
                        <a:t>Skin is smooth, thin, moist and slimy, and fits loosely on the body.</a:t>
                      </a:r>
                    </a:p>
                    <a:p>
                      <a:pPr fontAlgn="base">
                        <a:lnSpc>
                          <a:spcPct val="150000"/>
                        </a:lnSpc>
                        <a:buFont typeface="Wingdings" pitchFamily="2" charset="2"/>
                        <a:buChar char="Ø"/>
                      </a:pPr>
                      <a:r>
                        <a:rPr lang="en-US" sz="2000" b="0" kern="1200" dirty="0" smtClean="0">
                          <a:solidFill>
                            <a:srgbClr val="002060"/>
                          </a:solidFill>
                          <a:latin typeface="+mn-lt"/>
                          <a:ea typeface="+mn-ea"/>
                          <a:cs typeface="+mn-cs"/>
                        </a:rPr>
                        <a:t>Skin of back is folded or thickened longitudinally called dermal plicae.</a:t>
                      </a:r>
                      <a:endParaRPr lang="en-US" sz="2000" b="0" i="0" kern="1200" dirty="0" smtClean="0">
                        <a:solidFill>
                          <a:srgbClr val="002060"/>
                        </a:solidFill>
                        <a:latin typeface="+mn-lt"/>
                        <a:ea typeface="+mn-ea"/>
                        <a:cs typeface="+mn-cs"/>
                      </a:endParaRPr>
                    </a:p>
                  </a:txBody>
                  <a:tcPr/>
                </a:tc>
              </a:tr>
            </a:tbl>
          </a:graphicData>
        </a:graphic>
      </p:graphicFrame>
      <p:graphicFrame>
        <p:nvGraphicFramePr>
          <p:cNvPr id="4" name="Table 3"/>
          <p:cNvGraphicFramePr>
            <a:graphicFrameLocks noGrp="1"/>
          </p:cNvGraphicFramePr>
          <p:nvPr/>
        </p:nvGraphicFramePr>
        <p:xfrm>
          <a:off x="76200" y="4282441"/>
          <a:ext cx="2514600" cy="457200"/>
        </p:xfrm>
        <a:graphic>
          <a:graphicData uri="http://schemas.openxmlformats.org/drawingml/2006/table">
            <a:tbl>
              <a:tblPr firstRow="1" bandRow="1">
                <a:tableStyleId>{00A15C55-8517-42AA-B614-E9B94910E393}</a:tableStyleId>
              </a:tblPr>
              <a:tblGrid>
                <a:gridCol w="2514600"/>
              </a:tblGrid>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i="0" kern="1200" dirty="0" smtClean="0">
                          <a:solidFill>
                            <a:schemeClr val="lt1"/>
                          </a:solidFill>
                          <a:latin typeface="+mn-lt"/>
                          <a:ea typeface="+mn-ea"/>
                          <a:cs typeface="+mn-cs"/>
                        </a:rPr>
                        <a:t>Division of Body</a:t>
                      </a:r>
                      <a:endParaRPr lang="en-US" sz="2400" dirty="0">
                        <a:solidFill>
                          <a:srgbClr val="00B0F0"/>
                        </a:solidFill>
                        <a:latin typeface="Arial Black" pitchFamily="34" charset="0"/>
                      </a:endParaRPr>
                    </a:p>
                  </a:txBody>
                  <a:tcPr anchor="ctr"/>
                </a:tc>
              </a:tr>
            </a:tbl>
          </a:graphicData>
        </a:graphic>
      </p:graphicFrame>
      <p:graphicFrame>
        <p:nvGraphicFramePr>
          <p:cNvPr id="6" name="Table 5"/>
          <p:cNvGraphicFramePr>
            <a:graphicFrameLocks noGrp="1"/>
          </p:cNvGraphicFramePr>
          <p:nvPr/>
        </p:nvGraphicFramePr>
        <p:xfrm>
          <a:off x="152400" y="4953000"/>
          <a:ext cx="8763000" cy="1463040"/>
        </p:xfrm>
        <a:graphic>
          <a:graphicData uri="http://schemas.openxmlformats.org/drawingml/2006/table">
            <a:tbl>
              <a:tblPr firstRow="1" bandRow="1">
                <a:tableStyleId>{93296810-A885-4BE3-A3E7-6D5BEEA58F35}</a:tableStyleId>
              </a:tblPr>
              <a:tblGrid>
                <a:gridCol w="8763000"/>
              </a:tblGrid>
              <a:tr h="914400">
                <a:tc>
                  <a:txBody>
                    <a:bodyPr/>
                    <a:lstStyle/>
                    <a:p>
                      <a:pPr algn="just">
                        <a:lnSpc>
                          <a:spcPct val="150000"/>
                        </a:lnSpc>
                        <a:buFont typeface="Wingdings" pitchFamily="2" charset="2"/>
                        <a:buChar char="Ø"/>
                      </a:pPr>
                      <a:r>
                        <a:rPr lang="en-US" sz="2000" b="0" i="0" kern="1200" dirty="0" smtClean="0">
                          <a:solidFill>
                            <a:srgbClr val="002060"/>
                          </a:solidFill>
                          <a:latin typeface="+mn-lt"/>
                          <a:ea typeface="+mn-ea"/>
                          <a:cs typeface="+mn-cs"/>
                        </a:rPr>
                        <a:t>The body of the frog is divided into two parts, the head and trunk, the true neck and tail of tadpole being absent.</a:t>
                      </a:r>
                    </a:p>
                    <a:p>
                      <a:pPr algn="just">
                        <a:lnSpc>
                          <a:spcPct val="150000"/>
                        </a:lnSpc>
                        <a:buFont typeface="Wingdings" pitchFamily="2" charset="2"/>
                        <a:buChar char="Ø"/>
                      </a:pPr>
                      <a:r>
                        <a:rPr lang="en-US" sz="2000" b="0" i="0" kern="1200" dirty="0" smtClean="0">
                          <a:solidFill>
                            <a:srgbClr val="002060"/>
                          </a:solidFill>
                          <a:latin typeface="+mn-lt"/>
                          <a:ea typeface="+mn-ea"/>
                          <a:cs typeface="+mn-cs"/>
                        </a:rPr>
                        <a:t>The head and trunk are broadly joined.</a:t>
                      </a:r>
                      <a:endParaRPr lang="en-US" sz="2000" dirty="0">
                        <a:solidFill>
                          <a:srgbClr val="002060"/>
                        </a:solidFill>
                        <a:latin typeface="+mn-lt"/>
                      </a:endParaRPr>
                    </a:p>
                  </a:txBody>
                  <a:tcPr/>
                </a:tc>
              </a:tr>
            </a:tbl>
          </a:graphicData>
        </a:graphic>
      </p:graphicFrame>
    </p:spTree>
  </p:cSld>
  <p:clrMapOvr>
    <a:masterClrMapping/>
  </p:clrMapOvr>
  <p:transition>
    <p:wheel spokes="8"/>
    <p:sndAc>
      <p:stSnd>
        <p:snd r:embed="rId3" name="coin.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76200" y="381000"/>
          <a:ext cx="1524000" cy="457200"/>
        </p:xfrm>
        <a:graphic>
          <a:graphicData uri="http://schemas.openxmlformats.org/drawingml/2006/table">
            <a:tbl>
              <a:tblPr firstRow="1" bandRow="1">
                <a:tableStyleId>{00A15C55-8517-42AA-B614-E9B94910E393}</a:tableStyleId>
              </a:tblPr>
              <a:tblGrid>
                <a:gridCol w="1524000"/>
              </a:tblGrid>
              <a:tr h="238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i="0" kern="1200" dirty="0" smtClean="0">
                          <a:solidFill>
                            <a:schemeClr val="lt1"/>
                          </a:solidFill>
                          <a:latin typeface="+mn-lt"/>
                          <a:ea typeface="+mn-ea"/>
                          <a:cs typeface="+mn-cs"/>
                        </a:rPr>
                        <a:t>Head</a:t>
                      </a:r>
                      <a:endParaRPr lang="en-US" sz="2400" dirty="0">
                        <a:solidFill>
                          <a:srgbClr val="00B0F0"/>
                        </a:solidFill>
                        <a:latin typeface="Arial Black" pitchFamily="34" charset="0"/>
                      </a:endParaRPr>
                    </a:p>
                  </a:txBody>
                  <a:tcPr anchor="ctr"/>
                </a:tc>
              </a:tr>
            </a:tbl>
          </a:graphicData>
        </a:graphic>
      </p:graphicFrame>
      <p:graphicFrame>
        <p:nvGraphicFramePr>
          <p:cNvPr id="8" name="Table 7"/>
          <p:cNvGraphicFramePr>
            <a:graphicFrameLocks noGrp="1"/>
          </p:cNvGraphicFramePr>
          <p:nvPr/>
        </p:nvGraphicFramePr>
        <p:xfrm>
          <a:off x="152400" y="914400"/>
          <a:ext cx="8686800" cy="5577840"/>
        </p:xfrm>
        <a:graphic>
          <a:graphicData uri="http://schemas.openxmlformats.org/drawingml/2006/table">
            <a:tbl>
              <a:tblPr firstRow="1" bandRow="1">
                <a:tableStyleId>{93296810-A885-4BE3-A3E7-6D5BEEA58F35}</a:tableStyleId>
              </a:tblPr>
              <a:tblGrid>
                <a:gridCol w="8686800"/>
              </a:tblGrid>
              <a:tr h="2575560">
                <a:tc>
                  <a:txBody>
                    <a:bodyPr/>
                    <a:lstStyle/>
                    <a:p>
                      <a:pPr algn="just">
                        <a:lnSpc>
                          <a:spcPct val="150000"/>
                        </a:lnSpc>
                        <a:buFont typeface="Wingdings" pitchFamily="2" charset="2"/>
                        <a:buChar char="Ø"/>
                      </a:pPr>
                      <a:r>
                        <a:rPr lang="en-US" sz="2000" b="0" i="0" kern="1200" dirty="0" smtClean="0">
                          <a:solidFill>
                            <a:srgbClr val="002060"/>
                          </a:solidFill>
                          <a:latin typeface="+mn-lt"/>
                          <a:ea typeface="+mn-ea"/>
                          <a:cs typeface="+mn-cs"/>
                        </a:rPr>
                        <a:t>The head is almost triangular and somewhat flattened.</a:t>
                      </a:r>
                    </a:p>
                    <a:p>
                      <a:pPr algn="just">
                        <a:lnSpc>
                          <a:spcPct val="150000"/>
                        </a:lnSpc>
                        <a:buFont typeface="Wingdings" pitchFamily="2" charset="2"/>
                        <a:buChar char="Ø"/>
                      </a:pPr>
                      <a:r>
                        <a:rPr lang="en-US" sz="2000" b="0" i="0" kern="1200" dirty="0" smtClean="0">
                          <a:solidFill>
                            <a:srgbClr val="002060"/>
                          </a:solidFill>
                          <a:latin typeface="+mn-lt"/>
                          <a:ea typeface="+mn-ea"/>
                          <a:cs typeface="+mn-cs"/>
                        </a:rPr>
                        <a:t>Its anteriority directed blunt apex is known as snout which terminates into a large, transverse mouth.</a:t>
                      </a:r>
                    </a:p>
                    <a:p>
                      <a:pPr algn="just">
                        <a:lnSpc>
                          <a:spcPct val="150000"/>
                        </a:lnSpc>
                        <a:buFont typeface="Wingdings" pitchFamily="2" charset="2"/>
                        <a:buChar char="Ø"/>
                      </a:pPr>
                      <a:r>
                        <a:rPr lang="en-US" sz="2000" b="0" i="0" kern="1200" dirty="0" smtClean="0">
                          <a:solidFill>
                            <a:srgbClr val="002060"/>
                          </a:solidFill>
                          <a:latin typeface="+mn-lt"/>
                          <a:ea typeface="+mn-ea"/>
                          <a:cs typeface="+mn-cs"/>
                        </a:rPr>
                        <a:t>At the tip of the snout are two laterally placed nostrils or external nares communicating with the buccal cavity through internal nares, serving in respiration.</a:t>
                      </a:r>
                    </a:p>
                    <a:p>
                      <a:pPr algn="just">
                        <a:lnSpc>
                          <a:spcPct val="150000"/>
                        </a:lnSpc>
                        <a:buFont typeface="Wingdings" pitchFamily="2" charset="2"/>
                        <a:buChar char="Ø"/>
                      </a:pPr>
                      <a:r>
                        <a:rPr lang="en-US" sz="2000" b="0" i="0" kern="1200" dirty="0" smtClean="0">
                          <a:solidFill>
                            <a:srgbClr val="002060"/>
                          </a:solidFill>
                          <a:latin typeface="+mn-lt"/>
                          <a:ea typeface="+mn-ea"/>
                          <a:cs typeface="+mn-cs"/>
                        </a:rPr>
                        <a:t>The head dorsolateral bears two large prominent bulging eyes.</a:t>
                      </a:r>
                    </a:p>
                    <a:p>
                      <a:pPr algn="just">
                        <a:lnSpc>
                          <a:spcPct val="150000"/>
                        </a:lnSpc>
                        <a:buFont typeface="Wingdings" pitchFamily="2" charset="2"/>
                        <a:buChar char="Ø"/>
                      </a:pPr>
                      <a:r>
                        <a:rPr lang="en-US" sz="2000" b="0" i="0" kern="1200" dirty="0" smtClean="0">
                          <a:solidFill>
                            <a:srgbClr val="002060"/>
                          </a:solidFill>
                          <a:latin typeface="+mn-lt"/>
                          <a:ea typeface="+mn-ea"/>
                          <a:cs typeface="+mn-cs"/>
                        </a:rPr>
                        <a:t>This position enables the frog to see in all the directions and, thus, compensate the disadvantage on land due to the absence of the neck.</a:t>
                      </a:r>
                    </a:p>
                    <a:p>
                      <a:pPr algn="just">
                        <a:lnSpc>
                          <a:spcPct val="150000"/>
                        </a:lnSpc>
                        <a:buFont typeface="Wingdings" pitchFamily="2" charset="2"/>
                        <a:buChar char="Ø"/>
                      </a:pPr>
                      <a:r>
                        <a:rPr lang="en-US" sz="2000" b="0" i="0" kern="1200" dirty="0" smtClean="0">
                          <a:solidFill>
                            <a:srgbClr val="002060"/>
                          </a:solidFill>
                          <a:latin typeface="+mn-lt"/>
                          <a:ea typeface="+mn-ea"/>
                          <a:cs typeface="+mn-cs"/>
                        </a:rPr>
                        <a:t>The eyes are protected by two eyelids, the upper eyelid is thick, fleshy, opaque and almost immovable but the lower one is thin, transparent and movable, capable to cover the eye. </a:t>
                      </a:r>
                    </a:p>
                  </a:txBody>
                  <a:tcPr/>
                </a:tc>
              </a:tr>
            </a:tbl>
          </a:graphicData>
        </a:graphic>
      </p:graphicFrame>
    </p:spTree>
  </p:cSld>
  <p:clrMapOvr>
    <a:masterClrMapping/>
  </p:clrMapOvr>
  <p:transition>
    <p:wheel spokes="8"/>
    <p:sndAc>
      <p:stSnd>
        <p:snd r:embed="rId3" name="coin.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533400"/>
          <a:ext cx="8763000" cy="5577840"/>
        </p:xfrm>
        <a:graphic>
          <a:graphicData uri="http://schemas.openxmlformats.org/drawingml/2006/table">
            <a:tbl>
              <a:tblPr firstRow="1" bandRow="1">
                <a:tableStyleId>{00A15C55-8517-42AA-B614-E9B94910E393}</a:tableStyleId>
              </a:tblPr>
              <a:tblGrid>
                <a:gridCol w="8763000"/>
              </a:tblGrid>
              <a:tr h="685800">
                <a:tc>
                  <a:txBody>
                    <a:bodyPr/>
                    <a:lstStyle/>
                    <a:p>
                      <a:pPr marL="0" marR="0" indent="0" algn="just" defTabSz="914400" rtl="0" eaLnBrk="1" fontAlgn="auto" latinLnBrk="0" hangingPunct="1">
                        <a:lnSpc>
                          <a:spcPct val="150000"/>
                        </a:lnSpc>
                        <a:spcBef>
                          <a:spcPts val="0"/>
                        </a:spcBef>
                        <a:spcAft>
                          <a:spcPts val="0"/>
                        </a:spcAft>
                        <a:buClrTx/>
                        <a:buSzTx/>
                        <a:buFont typeface="Wingdings" pitchFamily="2" charset="2"/>
                        <a:buChar char="Ø"/>
                        <a:tabLst/>
                        <a:defRPr/>
                      </a:pPr>
                      <a:r>
                        <a:rPr lang="en-US" sz="2000" b="0" i="0" kern="1200" dirty="0" smtClean="0">
                          <a:solidFill>
                            <a:srgbClr val="002060"/>
                          </a:solidFill>
                          <a:latin typeface="+mn-lt"/>
                          <a:ea typeface="+mn-ea"/>
                          <a:cs typeface="+mn-cs"/>
                        </a:rPr>
                        <a:t>Beneath it there is a transparent third eyelid or nictitating membrane which is merely an outgrowth of the lower eyelid that can cover the eyeball in water and also keep it moist in the air.</a:t>
                      </a:r>
                      <a:endParaRPr lang="en-US" sz="2000" dirty="0" smtClean="0">
                        <a:solidFill>
                          <a:srgbClr val="002060"/>
                        </a:solidFill>
                        <a:latin typeface="+mn-lt"/>
                      </a:endParaRPr>
                    </a:p>
                    <a:p>
                      <a:pPr marL="0" marR="0" indent="0" algn="just" defTabSz="914400" rtl="0" eaLnBrk="1" fontAlgn="auto" latinLnBrk="0" hangingPunct="1">
                        <a:lnSpc>
                          <a:spcPct val="150000"/>
                        </a:lnSpc>
                        <a:spcBef>
                          <a:spcPts val="0"/>
                        </a:spcBef>
                        <a:spcAft>
                          <a:spcPts val="0"/>
                        </a:spcAft>
                        <a:buClrTx/>
                        <a:buSzTx/>
                        <a:buFont typeface="Wingdings" pitchFamily="2" charset="2"/>
                        <a:buChar char="Ø"/>
                        <a:tabLst/>
                        <a:defRPr/>
                      </a:pPr>
                      <a:r>
                        <a:rPr lang="en-US" sz="2000" b="0" i="0" kern="1200" dirty="0" smtClean="0">
                          <a:solidFill>
                            <a:srgbClr val="002060"/>
                          </a:solidFill>
                          <a:latin typeface="+mn-lt"/>
                          <a:ea typeface="+mn-ea"/>
                          <a:cs typeface="+mn-cs"/>
                        </a:rPr>
                        <a:t>The frog can see through it.</a:t>
                      </a:r>
                    </a:p>
                    <a:p>
                      <a:pPr marL="0" marR="0" indent="0" algn="just" defTabSz="914400" rtl="0" eaLnBrk="1" fontAlgn="auto" latinLnBrk="0" hangingPunct="1">
                        <a:lnSpc>
                          <a:spcPct val="150000"/>
                        </a:lnSpc>
                        <a:spcBef>
                          <a:spcPts val="0"/>
                        </a:spcBef>
                        <a:spcAft>
                          <a:spcPts val="0"/>
                        </a:spcAft>
                        <a:buClrTx/>
                        <a:buSzTx/>
                        <a:buFont typeface="Wingdings" pitchFamily="2" charset="2"/>
                        <a:buChar char="Ø"/>
                        <a:tabLst/>
                        <a:defRPr/>
                      </a:pPr>
                      <a:r>
                        <a:rPr lang="en-US" sz="2000" b="0" i="0" kern="1200" dirty="0" smtClean="0">
                          <a:solidFill>
                            <a:srgbClr val="002060"/>
                          </a:solidFill>
                          <a:latin typeface="+mn-lt"/>
                          <a:ea typeface="+mn-ea"/>
                          <a:cs typeface="+mn-cs"/>
                        </a:rPr>
                        <a:t>In the middle of the head, just in front of the eyes, there is a light coloured patch-the brow spot which represents the vestigial pineal eye.</a:t>
                      </a:r>
                    </a:p>
                    <a:p>
                      <a:pPr marL="0" marR="0" indent="0" algn="just" defTabSz="914400" rtl="0" eaLnBrk="1" fontAlgn="auto" latinLnBrk="0" hangingPunct="1">
                        <a:lnSpc>
                          <a:spcPct val="150000"/>
                        </a:lnSpc>
                        <a:spcBef>
                          <a:spcPts val="0"/>
                        </a:spcBef>
                        <a:spcAft>
                          <a:spcPts val="0"/>
                        </a:spcAft>
                        <a:buClrTx/>
                        <a:buSzTx/>
                        <a:buFont typeface="Wingdings" pitchFamily="2" charset="2"/>
                        <a:buChar char="Ø"/>
                        <a:tabLst/>
                        <a:defRPr/>
                      </a:pPr>
                      <a:r>
                        <a:rPr lang="en-US" sz="2000" b="0" i="0" kern="1200" dirty="0" smtClean="0">
                          <a:solidFill>
                            <a:srgbClr val="002060"/>
                          </a:solidFill>
                          <a:latin typeface="+mn-lt"/>
                          <a:ea typeface="+mn-ea"/>
                          <a:cs typeface="+mn-cs"/>
                        </a:rPr>
                        <a:t>There are no external ears but behind and below each eye there is a nearly circular obliquely placed a tough transparent membrane-the tympanic membrane or ear drum.</a:t>
                      </a:r>
                    </a:p>
                    <a:p>
                      <a:pPr marL="0" marR="0" indent="0" algn="just" defTabSz="914400" rtl="0" eaLnBrk="1" fontAlgn="auto" latinLnBrk="0" hangingPunct="1">
                        <a:lnSpc>
                          <a:spcPct val="150000"/>
                        </a:lnSpc>
                        <a:spcBef>
                          <a:spcPts val="0"/>
                        </a:spcBef>
                        <a:spcAft>
                          <a:spcPts val="0"/>
                        </a:spcAft>
                        <a:buClrTx/>
                        <a:buSzTx/>
                        <a:buFont typeface="Wingdings" pitchFamily="2" charset="2"/>
                        <a:buChar char="Ø"/>
                        <a:tabLst/>
                        <a:defRPr/>
                      </a:pPr>
                      <a:r>
                        <a:rPr lang="en-US" sz="2000" b="0" i="0" kern="1200" dirty="0" smtClean="0">
                          <a:solidFill>
                            <a:srgbClr val="002060"/>
                          </a:solidFill>
                          <a:latin typeface="+mn-lt"/>
                          <a:ea typeface="+mn-ea"/>
                          <a:cs typeface="+mn-cs"/>
                        </a:rPr>
                        <a:t>In the male frog under the head on either side are placed two bluish wrinkled patches of skin-the vocal sacs which are used to produce croaking sound to attract the females for copulation.</a:t>
                      </a:r>
                      <a:endParaRPr lang="en-US" sz="2000" dirty="0">
                        <a:solidFill>
                          <a:srgbClr val="002060"/>
                        </a:solidFill>
                      </a:endParaRPr>
                    </a:p>
                  </a:txBody>
                  <a:tcPr>
                    <a:solidFill>
                      <a:schemeClr val="accent6"/>
                    </a:solidFill>
                  </a:tcPr>
                </a:tc>
              </a:tr>
            </a:tbl>
          </a:graphicData>
        </a:graphic>
      </p:graphicFrame>
    </p:spTree>
  </p:cSld>
  <p:clrMapOvr>
    <a:masterClrMapping/>
  </p:clrMapOvr>
  <p:transition>
    <p:wheel spokes="8"/>
    <p:sndAc>
      <p:stSnd>
        <p:snd r:embed="rId3" name="coin.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76200" y="304800"/>
          <a:ext cx="1371600" cy="619760"/>
        </p:xfrm>
        <a:graphic>
          <a:graphicData uri="http://schemas.openxmlformats.org/drawingml/2006/table">
            <a:tbl>
              <a:tblPr firstRow="1" bandRow="1">
                <a:tableStyleId>{00A15C55-8517-42AA-B614-E9B94910E393}</a:tableStyleId>
              </a:tblPr>
              <a:tblGrid>
                <a:gridCol w="1371600"/>
              </a:tblGrid>
              <a:tr h="619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i="0" kern="1200" dirty="0" smtClean="0">
                          <a:solidFill>
                            <a:schemeClr val="lt1"/>
                          </a:solidFill>
                          <a:latin typeface="+mn-lt"/>
                          <a:ea typeface="+mn-ea"/>
                          <a:cs typeface="+mn-cs"/>
                        </a:rPr>
                        <a:t>Trunk</a:t>
                      </a:r>
                      <a:endParaRPr lang="en-US" sz="2400" dirty="0">
                        <a:solidFill>
                          <a:srgbClr val="00B0F0"/>
                        </a:solidFill>
                        <a:latin typeface="+mn-lt"/>
                      </a:endParaRPr>
                    </a:p>
                  </a:txBody>
                  <a:tcPr anchor="ctr"/>
                </a:tc>
              </a:tr>
            </a:tbl>
          </a:graphicData>
        </a:graphic>
      </p:graphicFrame>
      <p:graphicFrame>
        <p:nvGraphicFramePr>
          <p:cNvPr id="8" name="Table 7"/>
          <p:cNvGraphicFramePr>
            <a:graphicFrameLocks noGrp="1"/>
          </p:cNvGraphicFramePr>
          <p:nvPr/>
        </p:nvGraphicFramePr>
        <p:xfrm>
          <a:off x="76200" y="990600"/>
          <a:ext cx="8763000" cy="3749040"/>
        </p:xfrm>
        <a:graphic>
          <a:graphicData uri="http://schemas.openxmlformats.org/drawingml/2006/table">
            <a:tbl>
              <a:tblPr firstRow="1" bandRow="1">
                <a:tableStyleId>{00A15C55-8517-42AA-B614-E9B94910E393}</a:tableStyleId>
              </a:tblPr>
              <a:tblGrid>
                <a:gridCol w="8763000"/>
              </a:tblGrid>
              <a:tr h="2575560">
                <a:tc>
                  <a:txBody>
                    <a:bodyPr/>
                    <a:lstStyle/>
                    <a:p>
                      <a:pPr algn="just" fontAlgn="base">
                        <a:lnSpc>
                          <a:spcPct val="150000"/>
                        </a:lnSpc>
                        <a:buFont typeface="Wingdings" pitchFamily="2" charset="2"/>
                        <a:buChar char="Ø"/>
                      </a:pPr>
                      <a:r>
                        <a:rPr lang="en-US" sz="2000" b="0" kern="1200" dirty="0" smtClean="0">
                          <a:solidFill>
                            <a:srgbClr val="002060"/>
                          </a:solidFill>
                          <a:latin typeface="+mn-lt"/>
                          <a:ea typeface="+mn-ea"/>
                          <a:cs typeface="+mn-cs"/>
                        </a:rPr>
                        <a:t>The head is broadly joined with short somewhat flattened ovoid trunk.</a:t>
                      </a:r>
                    </a:p>
                    <a:p>
                      <a:pPr algn="just" fontAlgn="base">
                        <a:lnSpc>
                          <a:spcPct val="150000"/>
                        </a:lnSpc>
                        <a:buFont typeface="Wingdings" pitchFamily="2" charset="2"/>
                        <a:buChar char="Ø"/>
                      </a:pPr>
                      <a:r>
                        <a:rPr lang="en-US" sz="2000" b="0" kern="1200" dirty="0" smtClean="0">
                          <a:solidFill>
                            <a:srgbClr val="002060"/>
                          </a:solidFill>
                          <a:latin typeface="+mn-lt"/>
                          <a:ea typeface="+mn-ea"/>
                          <a:cs typeface="+mn-cs"/>
                        </a:rPr>
                        <a:t>At its dorsal side in the middle region in the resting stage there is a characteristic sacral hump which is due to the linking of the hip girdle to the vertebral column.</a:t>
                      </a:r>
                    </a:p>
                    <a:p>
                      <a:pPr algn="just" fontAlgn="base">
                        <a:lnSpc>
                          <a:spcPct val="150000"/>
                        </a:lnSpc>
                        <a:buFont typeface="Wingdings" pitchFamily="2" charset="2"/>
                        <a:buChar char="Ø"/>
                      </a:pPr>
                      <a:r>
                        <a:rPr lang="en-US" sz="2000" b="0" kern="1200" dirty="0" smtClean="0">
                          <a:solidFill>
                            <a:srgbClr val="002060"/>
                          </a:solidFill>
                          <a:latin typeface="+mn-lt"/>
                          <a:ea typeface="+mn-ea"/>
                          <a:cs typeface="+mn-cs"/>
                        </a:rPr>
                        <a:t>At the posterior end of trunk, in between the hind limbs is present the cloacal opening or vent through which fecal matter, urine and reproductive bodies (sperms and ova) are discharged.</a:t>
                      </a:r>
                    </a:p>
                    <a:p>
                      <a:pPr algn="just" fontAlgn="base">
                        <a:lnSpc>
                          <a:spcPct val="150000"/>
                        </a:lnSpc>
                        <a:buFont typeface="Wingdings" pitchFamily="2" charset="2"/>
                        <a:buChar char="Ø"/>
                      </a:pPr>
                      <a:r>
                        <a:rPr lang="en-US" sz="2000" b="0" kern="1200" dirty="0" smtClean="0">
                          <a:solidFill>
                            <a:srgbClr val="002060"/>
                          </a:solidFill>
                          <a:latin typeface="+mn-lt"/>
                          <a:ea typeface="+mn-ea"/>
                          <a:cs typeface="+mn-cs"/>
                        </a:rPr>
                        <a:t>Attached to the trunk are two pairs of limbs.</a:t>
                      </a:r>
                    </a:p>
                    <a:p>
                      <a:pPr algn="just" fontAlgn="base">
                        <a:lnSpc>
                          <a:spcPct val="150000"/>
                        </a:lnSpc>
                        <a:buFont typeface="Wingdings" pitchFamily="2" charset="2"/>
                        <a:buChar char="Ø"/>
                      </a:pPr>
                      <a:r>
                        <a:rPr lang="en-US" sz="2000" b="0" kern="1200" dirty="0" smtClean="0">
                          <a:solidFill>
                            <a:srgbClr val="002060"/>
                          </a:solidFill>
                          <a:latin typeface="+mn-lt"/>
                          <a:ea typeface="+mn-ea"/>
                          <a:cs typeface="+mn-cs"/>
                        </a:rPr>
                        <a:t>The forelimbs are shorter, while the hind limbs are larger.</a:t>
                      </a:r>
                      <a:endParaRPr lang="en-US" sz="2000" dirty="0">
                        <a:solidFill>
                          <a:srgbClr val="002060"/>
                        </a:solidFill>
                      </a:endParaRPr>
                    </a:p>
                  </a:txBody>
                  <a:tcPr>
                    <a:solidFill>
                      <a:schemeClr val="accent6"/>
                    </a:solidFill>
                  </a:tcPr>
                </a:tc>
              </a:tr>
            </a:tbl>
          </a:graphicData>
        </a:graphic>
      </p:graphicFrame>
    </p:spTree>
  </p:cSld>
  <p:clrMapOvr>
    <a:masterClrMapping/>
  </p:clrMapOvr>
  <p:transition>
    <p:wheel spokes="8"/>
    <p:sndAc>
      <p:stSnd>
        <p:snd r:embed="rId3" name="coin.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nvGraphicFramePr>
        <p:xfrm>
          <a:off x="76200" y="914400"/>
          <a:ext cx="8915400" cy="5577840"/>
        </p:xfrm>
        <a:graphic>
          <a:graphicData uri="http://schemas.openxmlformats.org/drawingml/2006/table">
            <a:tbl>
              <a:tblPr firstRow="1" bandRow="1">
                <a:tableStyleId>{00A15C55-8517-42AA-B614-E9B94910E393}</a:tableStyleId>
              </a:tblPr>
              <a:tblGrid>
                <a:gridCol w="8915400"/>
              </a:tblGrid>
              <a:tr h="2575560">
                <a:tc>
                  <a:txBody>
                    <a:bodyPr/>
                    <a:lstStyle/>
                    <a:p>
                      <a:pPr algn="just" fontAlgn="base">
                        <a:lnSpc>
                          <a:spcPct val="150000"/>
                        </a:lnSpc>
                        <a:buFont typeface="Wingdings" pitchFamily="2" charset="2"/>
                        <a:buChar char="Ø"/>
                      </a:pPr>
                      <a:r>
                        <a:rPr lang="en-US" sz="2000" b="0" kern="1200" dirty="0" smtClean="0">
                          <a:solidFill>
                            <a:srgbClr val="002060"/>
                          </a:solidFill>
                          <a:latin typeface="+mn-lt"/>
                          <a:ea typeface="+mn-ea"/>
                          <a:cs typeface="+mn-cs"/>
                        </a:rPr>
                        <a:t>The forelimbs are meant to hold and support the front part of the body at the time of jumping but the hind limbs assist in jumping and swimming as the webs are present in between the toes.</a:t>
                      </a:r>
                    </a:p>
                    <a:p>
                      <a:pPr algn="just" fontAlgn="base">
                        <a:lnSpc>
                          <a:spcPct val="150000"/>
                        </a:lnSpc>
                        <a:buFont typeface="Wingdings" pitchFamily="2" charset="2"/>
                        <a:buChar char="Ø"/>
                      </a:pPr>
                      <a:r>
                        <a:rPr lang="en-US" sz="2000" b="0" kern="1200" dirty="0" smtClean="0">
                          <a:solidFill>
                            <a:srgbClr val="002060"/>
                          </a:solidFill>
                          <a:latin typeface="+mn-lt"/>
                          <a:ea typeface="+mn-ea"/>
                          <a:cs typeface="+mn-cs"/>
                        </a:rPr>
                        <a:t>Each forelimb comprises an upper arm, forearm, wrist and hand with four fingers (digits) and a vestigial “thumb” or pollex.</a:t>
                      </a:r>
                    </a:p>
                    <a:p>
                      <a:pPr algn="just" fontAlgn="base">
                        <a:lnSpc>
                          <a:spcPct val="150000"/>
                        </a:lnSpc>
                        <a:buFont typeface="Wingdings" pitchFamily="2" charset="2"/>
                        <a:buChar char="Ø"/>
                      </a:pPr>
                      <a:r>
                        <a:rPr lang="en-US" sz="2000" b="0" i="0" kern="1200" dirty="0" smtClean="0">
                          <a:solidFill>
                            <a:srgbClr val="002060"/>
                          </a:solidFill>
                          <a:latin typeface="+mn-lt"/>
                          <a:ea typeface="+mn-ea"/>
                          <a:cs typeface="+mn-cs"/>
                        </a:rPr>
                        <a:t>In male the base of the first (inner) finger is thickened especially in the breeding season, forming the nuptial pad for clasping the female at the time of amplexus.</a:t>
                      </a:r>
                    </a:p>
                    <a:p>
                      <a:pPr algn="just" fontAlgn="base">
                        <a:lnSpc>
                          <a:spcPct val="150000"/>
                        </a:lnSpc>
                        <a:buFont typeface="Wingdings" pitchFamily="2" charset="2"/>
                        <a:buChar char="Ø"/>
                      </a:pPr>
                      <a:r>
                        <a:rPr lang="en-US" sz="2000" b="0" i="0" kern="1200" dirty="0" smtClean="0">
                          <a:solidFill>
                            <a:srgbClr val="002060"/>
                          </a:solidFill>
                          <a:latin typeface="+mn-lt"/>
                          <a:ea typeface="+mn-ea"/>
                          <a:cs typeface="+mn-cs"/>
                        </a:rPr>
                        <a:t>Each hind limb comprises an upper thigh, shank or lower leg, ankle (tarsus) and long foot.</a:t>
                      </a:r>
                    </a:p>
                    <a:p>
                      <a:pPr algn="just" fontAlgn="base">
                        <a:lnSpc>
                          <a:spcPct val="150000"/>
                        </a:lnSpc>
                        <a:buFont typeface="Wingdings" pitchFamily="2" charset="2"/>
                        <a:buChar char="Ø"/>
                      </a:pPr>
                      <a:r>
                        <a:rPr lang="en-US" sz="2000" b="0" i="0" kern="1200" dirty="0" smtClean="0">
                          <a:solidFill>
                            <a:srgbClr val="002060"/>
                          </a:solidFill>
                          <a:latin typeface="+mn-lt"/>
                          <a:ea typeface="+mn-ea"/>
                          <a:cs typeface="+mn-cs"/>
                        </a:rPr>
                        <a:t>The latter has a narrow sole and five slender toes connected by broad thin webs of skin which help in swimming.</a:t>
                      </a:r>
                      <a:endParaRPr lang="en-US" sz="2000" b="0" kern="1200" dirty="0" smtClean="0">
                        <a:solidFill>
                          <a:srgbClr val="002060"/>
                        </a:solidFill>
                        <a:latin typeface="+mn-lt"/>
                        <a:ea typeface="+mn-ea"/>
                        <a:cs typeface="+mn-cs"/>
                      </a:endParaRPr>
                    </a:p>
                    <a:p>
                      <a:pPr algn="just">
                        <a:lnSpc>
                          <a:spcPct val="150000"/>
                        </a:lnSpc>
                      </a:pPr>
                      <a:endParaRPr lang="en-US" sz="2000" dirty="0">
                        <a:solidFill>
                          <a:srgbClr val="002060"/>
                        </a:solidFill>
                      </a:endParaRPr>
                    </a:p>
                  </a:txBody>
                  <a:tcPr>
                    <a:solidFill>
                      <a:schemeClr val="accent6"/>
                    </a:solidFill>
                  </a:tcPr>
                </a:tc>
              </a:tr>
            </a:tbl>
          </a:graphicData>
        </a:graphic>
      </p:graphicFrame>
    </p:spTree>
  </p:cSld>
  <p:clrMapOvr>
    <a:masterClrMapping/>
  </p:clrMapOvr>
  <p:transition>
    <p:wheel spokes="8"/>
    <p:sndAc>
      <p:stSnd>
        <p:snd r:embed="rId3" name="coin.wav" builtIn="1"/>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853</Words>
  <Application>Microsoft Office PowerPoint</Application>
  <PresentationFormat>On-screen Show (4:3)</PresentationFormat>
  <Paragraphs>53</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iv Reproductive physiology</dc:title>
  <dc:creator>Zoology</dc:creator>
  <cp:lastModifiedBy>Zoology</cp:lastModifiedBy>
  <cp:revision>75</cp:revision>
  <dcterms:created xsi:type="dcterms:W3CDTF">2006-08-16T00:00:00Z</dcterms:created>
  <dcterms:modified xsi:type="dcterms:W3CDTF">2020-07-30T08:22:24Z</dcterms:modified>
</cp:coreProperties>
</file>